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  <p:sldMasterId id="2147483688" r:id="rId4"/>
  </p:sldMasterIdLst>
  <p:notesMasterIdLst>
    <p:notesMasterId r:id="rId13"/>
  </p:notesMasterIdLst>
  <p:sldIdLst>
    <p:sldId id="299" r:id="rId5"/>
    <p:sldId id="279" r:id="rId6"/>
    <p:sldId id="280" r:id="rId7"/>
    <p:sldId id="281" r:id="rId8"/>
    <p:sldId id="287" r:id="rId9"/>
    <p:sldId id="286" r:id="rId10"/>
    <p:sldId id="285" r:id="rId11"/>
    <p:sldId id="284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99"/>
            <p14:sldId id="279"/>
            <p14:sldId id="280"/>
            <p14:sldId id="281"/>
            <p14:sldId id="287"/>
            <p14:sldId id="286"/>
            <p14:sldId id="285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6F9"/>
    <a:srgbClr val="ED6F9C"/>
    <a:srgbClr val="A27DB6"/>
    <a:srgbClr val="5F95CF"/>
    <a:srgbClr val="FCC13F"/>
    <a:srgbClr val="F49C4E"/>
    <a:srgbClr val="37B398"/>
    <a:srgbClr val="EA4E34"/>
    <a:srgbClr val="00A7E3"/>
    <a:srgbClr val="C9D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35" autoAdjust="0"/>
    <p:restoredTop sz="94690"/>
  </p:normalViewPr>
  <p:slideViewPr>
    <p:cSldViewPr snapToGrid="0">
      <p:cViewPr varScale="1">
        <p:scale>
          <a:sx n="108" d="100"/>
          <a:sy n="108" d="100"/>
        </p:scale>
        <p:origin x="119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1165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29091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03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1257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1257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20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54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56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45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713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35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92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08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6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17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017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485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438409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120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95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692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4941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7963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57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300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14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473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396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39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30827381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74933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73530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71218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183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87747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52718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11262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66442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5340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69801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62710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50379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18890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140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21970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50514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81537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68912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86040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68685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920061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376021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68709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4776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23082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74264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83355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6719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9695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58336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97373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132060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89131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8863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32977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7957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256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  <p:sldLayoutId id="2147483716" r:id="rId28"/>
    <p:sldLayoutId id="2147483717" r:id="rId29"/>
    <p:sldLayoutId id="2147483718" r:id="rId30"/>
    <p:sldLayoutId id="2147483719" r:id="rId31"/>
    <p:sldLayoutId id="2147483720" r:id="rId32"/>
    <p:sldLayoutId id="2147483721" r:id="rId33"/>
    <p:sldLayoutId id="2147483722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B1+</a:t>
            </a:r>
            <a:br>
              <a:rPr lang="pl-PL" dirty="0"/>
            </a:br>
            <a:r>
              <a:rPr lang="pl-PL" dirty="0" err="1"/>
              <a:t>conditionals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6084897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take a closer look at the different conditional structures.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simple conditional structures are zero, first, second and third.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form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entences in these structures?</a:t>
            </a: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 conditional structures?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A523A5E1-3FF0-40AC-B3BE-F9F0C108852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275336" y="245026"/>
            <a:ext cx="8937925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692" y="135060"/>
            <a:ext cx="847579" cy="847579"/>
          </a:xfrm>
          <a:prstGeom prst="rect">
            <a:avLst/>
          </a:prstGeom>
        </p:spPr>
      </p:pic>
      <p:sp>
        <p:nvSpPr>
          <p:cNvPr id="23" name="Rounded Rectangular Callout 22"/>
          <p:cNvSpPr/>
          <p:nvPr/>
        </p:nvSpPr>
        <p:spPr>
          <a:xfrm>
            <a:off x="9021170" y="179628"/>
            <a:ext cx="1760563" cy="803011"/>
          </a:xfrm>
          <a:prstGeom prst="wedgeRoundRectCallout">
            <a:avLst>
              <a:gd name="adj1" fmla="val 65488"/>
              <a:gd name="adj2" fmla="val -1966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Look at the uses and match the examples.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78204"/>
              </p:ext>
            </p:extLst>
          </p:nvPr>
        </p:nvGraphicFramePr>
        <p:xfrm>
          <a:off x="275336" y="1048037"/>
          <a:ext cx="11344580" cy="347980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36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5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85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043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zero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first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second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third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generally true.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describe possible future situations.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hypothetical situations in the present or future.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hypothetical situations in the past.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the result of a situation or action.</a:t>
                      </a:r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give instructions or advice.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make suggestions or give advice.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regrets about the past.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396400" y="4608020"/>
            <a:ext cx="2610395" cy="5847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I were you, I’d speak to Tom before booking.</a:t>
            </a:r>
          </a:p>
        </p:txBody>
      </p:sp>
      <p:sp>
        <p:nvSpPr>
          <p:cNvPr id="16" name="TextBox 43">
            <a:extLst>
              <a:ext uri="{FF2B5EF4-FFF2-40B4-BE49-F238E27FC236}">
                <a16:creationId xmlns:a16="http://schemas.microsoft.com/office/drawing/2014/main" id="{1A4FE442-5BE8-4080-9DDB-3A9A76E9E2F7}"/>
              </a:ext>
            </a:extLst>
          </p:cNvPr>
          <p:cNvSpPr txBox="1"/>
          <p:nvPr/>
        </p:nvSpPr>
        <p:spPr>
          <a:xfrm>
            <a:off x="3439100" y="4608019"/>
            <a:ext cx="2610395" cy="5847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you travel abroad, you need a passport.</a:t>
            </a:r>
          </a:p>
        </p:txBody>
      </p:sp>
      <p:sp>
        <p:nvSpPr>
          <p:cNvPr id="17" name="TextBox 43">
            <a:extLst>
              <a:ext uri="{FF2B5EF4-FFF2-40B4-BE49-F238E27FC236}">
                <a16:creationId xmlns:a16="http://schemas.microsoft.com/office/drawing/2014/main" id="{97519887-169A-4FD5-BD15-8A71CEEA98AB}"/>
              </a:ext>
            </a:extLst>
          </p:cNvPr>
          <p:cNvSpPr txBox="1"/>
          <p:nvPr/>
        </p:nvSpPr>
        <p:spPr>
          <a:xfrm>
            <a:off x="6410775" y="4608019"/>
            <a:ext cx="2610395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 wouldn’t have lost my phone if I hadn’t left my bag on the beach.</a:t>
            </a:r>
            <a:endParaRPr lang="en-GB" sz="1600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18" name="TextBox 43">
            <a:extLst>
              <a:ext uri="{FF2B5EF4-FFF2-40B4-BE49-F238E27FC236}">
                <a16:creationId xmlns:a16="http://schemas.microsoft.com/office/drawing/2014/main" id="{E9A91B71-CE2A-4723-857F-C546BE81D03D}"/>
              </a:ext>
            </a:extLst>
          </p:cNvPr>
          <p:cNvSpPr txBox="1"/>
          <p:nvPr/>
        </p:nvSpPr>
        <p:spPr>
          <a:xfrm>
            <a:off x="396399" y="5328023"/>
            <a:ext cx="2610395" cy="5847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I had heard your call, I would have answered.</a:t>
            </a:r>
          </a:p>
        </p:txBody>
      </p:sp>
      <p:sp>
        <p:nvSpPr>
          <p:cNvPr id="19" name="TextBox 43">
            <a:extLst>
              <a:ext uri="{FF2B5EF4-FFF2-40B4-BE49-F238E27FC236}">
                <a16:creationId xmlns:a16="http://schemas.microsoft.com/office/drawing/2014/main" id="{097A8153-F6CC-4903-A3A9-D46E2C93CF7F}"/>
              </a:ext>
            </a:extLst>
          </p:cNvPr>
          <p:cNvSpPr txBox="1"/>
          <p:nvPr/>
        </p:nvSpPr>
        <p:spPr>
          <a:xfrm>
            <a:off x="3439099" y="5325060"/>
            <a:ext cx="2610396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She would quit her job if she found something else.</a:t>
            </a:r>
          </a:p>
        </p:txBody>
      </p:sp>
      <p:sp>
        <p:nvSpPr>
          <p:cNvPr id="20" name="TextBox 43">
            <a:extLst>
              <a:ext uri="{FF2B5EF4-FFF2-40B4-BE49-F238E27FC236}">
                <a16:creationId xmlns:a16="http://schemas.microsoft.com/office/drawing/2014/main" id="{759E791F-B8FA-409B-9390-C2C84E292920}"/>
              </a:ext>
            </a:extLst>
          </p:cNvPr>
          <p:cNvSpPr txBox="1"/>
          <p:nvPr/>
        </p:nvSpPr>
        <p:spPr>
          <a:xfrm>
            <a:off x="6395757" y="5552160"/>
            <a:ext cx="2610395" cy="5847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you bring your books back late, you get a fine.</a:t>
            </a:r>
          </a:p>
        </p:txBody>
      </p:sp>
      <p:sp>
        <p:nvSpPr>
          <p:cNvPr id="22" name="TextBox 43">
            <a:extLst>
              <a:ext uri="{FF2B5EF4-FFF2-40B4-BE49-F238E27FC236}">
                <a16:creationId xmlns:a16="http://schemas.microsoft.com/office/drawing/2014/main" id="{340CFC0A-6915-46F7-9BF2-668312CA8EAD}"/>
              </a:ext>
            </a:extLst>
          </p:cNvPr>
          <p:cNvSpPr txBox="1"/>
          <p:nvPr/>
        </p:nvSpPr>
        <p:spPr>
          <a:xfrm>
            <a:off x="9213261" y="4608019"/>
            <a:ext cx="2610395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you study hard this week, you’ll do well in the exam.</a:t>
            </a:r>
            <a:endParaRPr lang="en-GB" sz="1600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4" name="TextBox 43">
            <a:extLst>
              <a:ext uri="{FF2B5EF4-FFF2-40B4-BE49-F238E27FC236}">
                <a16:creationId xmlns:a16="http://schemas.microsoft.com/office/drawing/2014/main" id="{E78672F6-DBD8-4E27-94E5-35125A7E4AF5}"/>
              </a:ext>
            </a:extLst>
          </p:cNvPr>
          <p:cNvSpPr txBox="1"/>
          <p:nvPr/>
        </p:nvSpPr>
        <p:spPr>
          <a:xfrm>
            <a:off x="9215265" y="5561651"/>
            <a:ext cx="2610395" cy="5847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Wear white if you come to the party!</a:t>
            </a: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590CBE98-9793-4C7B-AFE8-C35DF8C7414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2369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0.46498 -0.147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42" y="-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-0.25065 -0.3733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39" y="-18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0833 L 0.20261 -0.1557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30" y="-8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59259E-6 L -0.49349 -0.3733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74" y="-18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0703E-6 -2.58916E-6 L 0.69578 -0.4742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83" y="-237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1 -0.00903 L 0.21341 -0.4740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-2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11111E-6 L -0.49427 -0.2895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14" y="-1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22222E-6 L -0.49362 -0.2888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88" y="-1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4" grpId="0" animBg="1"/>
      <p:bldP spid="44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275336" y="245026"/>
            <a:ext cx="9374691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692" y="135060"/>
            <a:ext cx="847579" cy="847579"/>
          </a:xfrm>
          <a:prstGeom prst="rect">
            <a:avLst/>
          </a:prstGeom>
        </p:spPr>
      </p:pic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018483"/>
              </p:ext>
            </p:extLst>
          </p:nvPr>
        </p:nvGraphicFramePr>
        <p:xfrm>
          <a:off x="275336" y="1048037"/>
          <a:ext cx="11344580" cy="37236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836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6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6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61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zero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first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second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third conditional</a:t>
                      </a:r>
                    </a:p>
                  </a:txBody>
                  <a:tcPr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things that are generally true.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If you travel abroad, you need a passport.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describe possible future situations.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If you study hard this week, you’ll do well in the exam.</a:t>
                      </a:r>
                      <a:endParaRPr lang="en-GB" sz="1600" dirty="0">
                        <a:solidFill>
                          <a:srgbClr val="1B4686"/>
                        </a:solidFill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hypothetical situations in the present of future.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She would quit her job if she found something else.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hypothetical situations in the past.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If I had heard</a:t>
                      </a:r>
                      <a:r>
                        <a:rPr lang="en-US" sz="1600" baseline="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 your </a:t>
                      </a:r>
                      <a:r>
                        <a:rPr lang="en-US" sz="160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call, I would have answered.</a:t>
                      </a:r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talk about the result of a situation or action.</a:t>
                      </a:r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If you bring your books back late, you get a fine.</a:t>
                      </a:r>
                      <a:endParaRPr lang="en-GB" sz="1600" b="1" baseline="0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give instructions or advice.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Wear white if you come to the party!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make suggestions or give advice.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If I were you, I’d speak to Tom before booking.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1B4686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For regrets about the past.</a:t>
                      </a: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B4686"/>
                          </a:solidFill>
                          <a:latin typeface="Open Sans" panose="020B0604020202020204" charset="0"/>
                          <a:ea typeface="Open Sans" panose="020B0604020202020204" charset="0"/>
                          <a:cs typeface="Open Sans" panose="020B0604020202020204" charset="0"/>
                        </a:rPr>
                        <a:t>I wouldn’t have lost my phone if I hadn’t left my bag on the beach.</a:t>
                      </a:r>
                      <a:endParaRPr lang="en-GB" sz="1600" dirty="0">
                        <a:solidFill>
                          <a:srgbClr val="1B4686"/>
                        </a:solidFill>
                        <a:latin typeface="Open Sans" panose="020B0604020202020204" charset="0"/>
                        <a:ea typeface="Open Sans" panose="020B0604020202020204" charset="0"/>
                        <a:cs typeface="Open Sans" panose="020B0604020202020204" charset="0"/>
                      </a:endParaRPr>
                    </a:p>
                    <a:p>
                      <a:endParaRPr lang="en-GB" sz="1600" b="1" dirty="0">
                        <a:solidFill>
                          <a:srgbClr val="1B4686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5" name="Rounded Rectangular Callout 22">
            <a:extLst>
              <a:ext uri="{FF2B5EF4-FFF2-40B4-BE49-F238E27FC236}">
                <a16:creationId xmlns:a16="http://schemas.microsoft.com/office/drawing/2014/main" id="{59D987DB-9042-412D-B972-937E60D2C906}"/>
              </a:ext>
            </a:extLst>
          </p:cNvPr>
          <p:cNvSpPr/>
          <p:nvPr/>
        </p:nvSpPr>
        <p:spPr>
          <a:xfrm>
            <a:off x="2166425" y="4432951"/>
            <a:ext cx="2351928" cy="1956665"/>
          </a:xfrm>
          <a:prstGeom prst="wedgeRoundRectCallout">
            <a:avLst>
              <a:gd name="adj1" fmla="val 41558"/>
              <a:gd name="adj2" fmla="val -5715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first conditionals, we can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unless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here to mean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not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e.g.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you don’t study, you’ll fail’ = ‘Unless you study, you’ll fail.’</a:t>
            </a:r>
          </a:p>
        </p:txBody>
      </p:sp>
      <p:sp>
        <p:nvSpPr>
          <p:cNvPr id="26" name="Arc 77">
            <a:extLst>
              <a:ext uri="{FF2B5EF4-FFF2-40B4-BE49-F238E27FC236}">
                <a16:creationId xmlns:a16="http://schemas.microsoft.com/office/drawing/2014/main" id="{CE221598-0599-4CE7-9344-231BC1758539}"/>
              </a:ext>
            </a:extLst>
          </p:cNvPr>
          <p:cNvSpPr/>
          <p:nvPr/>
        </p:nvSpPr>
        <p:spPr>
          <a:xfrm rot="12310002" flipH="1" flipV="1">
            <a:off x="2556068" y="1924367"/>
            <a:ext cx="2503494" cy="3469914"/>
          </a:xfrm>
          <a:prstGeom prst="arc">
            <a:avLst>
              <a:gd name="adj1" fmla="val 7164794"/>
              <a:gd name="adj2" fmla="val 1310109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Rounded Rectangular Callout 22">
            <a:extLst>
              <a:ext uri="{FF2B5EF4-FFF2-40B4-BE49-F238E27FC236}">
                <a16:creationId xmlns:a16="http://schemas.microsoft.com/office/drawing/2014/main" id="{8A0F6769-943A-4D45-B2DE-2AB53379D5D4}"/>
              </a:ext>
            </a:extLst>
          </p:cNvPr>
          <p:cNvSpPr/>
          <p:nvPr/>
        </p:nvSpPr>
        <p:spPr>
          <a:xfrm>
            <a:off x="4635153" y="4430180"/>
            <a:ext cx="2766664" cy="1842707"/>
          </a:xfrm>
          <a:prstGeom prst="wedgeRoundRectCallout">
            <a:avLst>
              <a:gd name="adj1" fmla="val -1300"/>
              <a:gd name="adj2" fmla="val -5931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For advice and instructions, we use an imperative in the result clause. Look:</a:t>
            </a:r>
          </a:p>
          <a:p>
            <a:pPr lvl="0" algn="ctr">
              <a:buSzPct val="25000"/>
            </a:pP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you’re tired, go home!</a:t>
            </a:r>
          </a:p>
          <a:p>
            <a:pPr lvl="0" algn="ctr">
              <a:buSzPct val="25000"/>
            </a:pPr>
            <a:endParaRPr lang="en-US" sz="1600" i="1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                     imperative</a:t>
            </a:r>
          </a:p>
        </p:txBody>
      </p:sp>
      <p:sp>
        <p:nvSpPr>
          <p:cNvPr id="28" name="Arc 77">
            <a:extLst>
              <a:ext uri="{FF2B5EF4-FFF2-40B4-BE49-F238E27FC236}">
                <a16:creationId xmlns:a16="http://schemas.microsoft.com/office/drawing/2014/main" id="{D2F15EE4-44AF-4AE0-9DBB-2C89383367F5}"/>
              </a:ext>
            </a:extLst>
          </p:cNvPr>
          <p:cNvSpPr/>
          <p:nvPr/>
        </p:nvSpPr>
        <p:spPr>
          <a:xfrm rot="14216344" flipH="1">
            <a:off x="3596902" y="4562293"/>
            <a:ext cx="2143485" cy="746466"/>
          </a:xfrm>
          <a:prstGeom prst="arc">
            <a:avLst>
              <a:gd name="adj1" fmla="val 7017395"/>
              <a:gd name="adj2" fmla="val 1051821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" name="Cerrar llave 2">
            <a:extLst>
              <a:ext uri="{FF2B5EF4-FFF2-40B4-BE49-F238E27FC236}">
                <a16:creationId xmlns:a16="http://schemas.microsoft.com/office/drawing/2014/main" id="{868D452B-0716-4CB0-800F-B2FE249C6551}"/>
              </a:ext>
            </a:extLst>
          </p:cNvPr>
          <p:cNvSpPr/>
          <p:nvPr/>
        </p:nvSpPr>
        <p:spPr>
          <a:xfrm rot="5400000">
            <a:off x="6557226" y="5469733"/>
            <a:ext cx="197494" cy="818240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ounded Rectangular Callout 22">
            <a:extLst>
              <a:ext uri="{FF2B5EF4-FFF2-40B4-BE49-F238E27FC236}">
                <a16:creationId xmlns:a16="http://schemas.microsoft.com/office/drawing/2014/main" id="{D0E93425-7048-4AFA-AFBF-432C8376DF32}"/>
              </a:ext>
            </a:extLst>
          </p:cNvPr>
          <p:cNvSpPr/>
          <p:nvPr/>
        </p:nvSpPr>
        <p:spPr>
          <a:xfrm>
            <a:off x="7480614" y="4721521"/>
            <a:ext cx="1193635" cy="1505121"/>
          </a:xfrm>
          <a:prstGeom prst="wedgeRoundRectCallout">
            <a:avLst>
              <a:gd name="adj1" fmla="val 37852"/>
              <a:gd name="adj2" fmla="val -6351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This is always with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 were you…’</a:t>
            </a:r>
          </a:p>
        </p:txBody>
      </p:sp>
      <p:sp>
        <p:nvSpPr>
          <p:cNvPr id="30" name="Arc 77">
            <a:extLst>
              <a:ext uri="{FF2B5EF4-FFF2-40B4-BE49-F238E27FC236}">
                <a16:creationId xmlns:a16="http://schemas.microsoft.com/office/drawing/2014/main" id="{0A7116FF-CBBE-406F-B27C-8D1DF41E9268}"/>
              </a:ext>
            </a:extLst>
          </p:cNvPr>
          <p:cNvSpPr/>
          <p:nvPr/>
        </p:nvSpPr>
        <p:spPr>
          <a:xfrm rot="14216344" flipH="1">
            <a:off x="7198793" y="3855787"/>
            <a:ext cx="2143485" cy="746466"/>
          </a:xfrm>
          <a:prstGeom prst="arc">
            <a:avLst>
              <a:gd name="adj1" fmla="val 20599399"/>
              <a:gd name="adj2" fmla="val 1051821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1" name="Pentagon 2">
            <a:extLst>
              <a:ext uri="{FF2B5EF4-FFF2-40B4-BE49-F238E27FC236}">
                <a16:creationId xmlns:a16="http://schemas.microsoft.com/office/drawing/2014/main" id="{CA02E71B-E999-417F-A486-4B61F0A9CD6A}"/>
              </a:ext>
            </a:extLst>
          </p:cNvPr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How do we make sentences in the conditional structures?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134659" y="4432951"/>
            <a:ext cx="1760563" cy="1933158"/>
          </a:xfrm>
          <a:prstGeom prst="wedgeRoundRectCallout">
            <a:avLst>
              <a:gd name="adj1" fmla="val 61493"/>
              <a:gd name="adj2" fmla="val -4426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You can also replace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here, e.g. ‘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When you travel abroad, you need a passport.’</a:t>
            </a:r>
          </a:p>
        </p:txBody>
      </p:sp>
      <p:sp>
        <p:nvSpPr>
          <p:cNvPr id="15" name="Arc 77">
            <a:extLst>
              <a:ext uri="{FF2B5EF4-FFF2-40B4-BE49-F238E27FC236}">
                <a16:creationId xmlns:a16="http://schemas.microsoft.com/office/drawing/2014/main" id="{EACB2879-BA9F-4119-B6C6-11B0050B6D9D}"/>
              </a:ext>
            </a:extLst>
          </p:cNvPr>
          <p:cNvSpPr/>
          <p:nvPr/>
        </p:nvSpPr>
        <p:spPr>
          <a:xfrm rot="12793147" flipH="1" flipV="1">
            <a:off x="215614" y="1722993"/>
            <a:ext cx="3359215" cy="3656639"/>
          </a:xfrm>
          <a:prstGeom prst="arc">
            <a:avLst>
              <a:gd name="adj1" fmla="val 6856915"/>
              <a:gd name="adj2" fmla="val 1059784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A243A62B-EB88-4C0B-8682-F55E3EF4EE1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33785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3" grpId="0" animBg="1"/>
      <p:bldP spid="29" grpId="0" animBg="1"/>
      <p:bldP spid="30" grpId="0" animBg="1"/>
      <p:bldP spid="31" grpId="0" animBg="1"/>
      <p:bldP spid="2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50127" y="5517638"/>
            <a:ext cx="8781596" cy="338554"/>
          </a:xfrm>
          <a:prstGeom prst="rect">
            <a:avLst/>
          </a:prstGeom>
          <a:solidFill>
            <a:srgbClr val="1B4686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+ …?</a:t>
            </a:r>
            <a:endParaRPr lang="en-GB" sz="1600" dirty="0">
              <a:solidFill>
                <a:srgbClr val="FFFFFF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5336" y="4207292"/>
            <a:ext cx="8781596" cy="338554"/>
          </a:xfrm>
          <a:prstGeom prst="rect">
            <a:avLst/>
          </a:prstGeom>
          <a:solidFill>
            <a:srgbClr val="1B4686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+ …?</a:t>
            </a:r>
            <a:endParaRPr lang="en-GB" sz="1600" dirty="0">
              <a:solidFill>
                <a:srgbClr val="FFFFFF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538" y="2955081"/>
            <a:ext cx="8781596" cy="338554"/>
          </a:xfrm>
          <a:prstGeom prst="rect">
            <a:avLst/>
          </a:prstGeom>
          <a:solidFill>
            <a:srgbClr val="1B4686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+ …?</a:t>
            </a:r>
            <a:endParaRPr lang="en-GB" sz="1600" dirty="0">
              <a:solidFill>
                <a:srgbClr val="FFFFFF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29480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these structures?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6426" y="1148535"/>
            <a:ext cx="8821820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zero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0490" y="2446516"/>
            <a:ext cx="8816837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first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8626" y="3732354"/>
            <a:ext cx="8779620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second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5336" y="5025033"/>
            <a:ext cx="8752910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third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890" y="1113674"/>
            <a:ext cx="1264972" cy="1264972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9386930" y="2755796"/>
            <a:ext cx="2570608" cy="1423157"/>
          </a:xfrm>
          <a:prstGeom prst="wedgeRoundRectCallout">
            <a:avLst>
              <a:gd name="adj1" fmla="val 17051"/>
              <a:gd name="adj2" fmla="val -6567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 for zero conditional. Now try to work out the structures for the other three conditionals.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6427" y="1996114"/>
            <a:ext cx="4196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you travel abroad, you need a passport.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6427" y="1648388"/>
            <a:ext cx="463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If/When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+   present simple   ,   present simple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0490" y="3329735"/>
            <a:ext cx="5434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you study hard this week, you’ll do well in the exam.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8625" y="4551371"/>
            <a:ext cx="4927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she found something better, she’d quit her job.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8624" y="5943122"/>
            <a:ext cx="6620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I hadn’t left my bag on the beach, I wouldn’t have lost my phone.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0AD3EC27-1713-4D3F-AA78-8B7CD212305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388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38" grpId="0" animBg="1"/>
      <p:bldP spid="38" grpId="1" animBg="1"/>
      <p:bldP spid="4" grpId="0" animBg="1"/>
      <p:bldP spid="4" grpId="1" animBg="1"/>
      <p:bldP spid="17" grpId="0" animBg="1"/>
      <p:bldP spid="18" grpId="0" animBg="1"/>
      <p:bldP spid="19" grpId="0" animBg="1"/>
      <p:bldP spid="20" grpId="0" animBg="1"/>
      <p:bldP spid="22" grpId="0" animBg="1"/>
      <p:bldP spid="3" grpId="0"/>
      <p:bldP spid="24" grpId="0"/>
      <p:bldP spid="27" grpId="0"/>
      <p:bldP spid="28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29480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these structures?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6426" y="1148535"/>
            <a:ext cx="8821820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zero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0490" y="2446516"/>
            <a:ext cx="8816837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first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8626" y="3732354"/>
            <a:ext cx="8779620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second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5336" y="5025033"/>
            <a:ext cx="8752910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third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890" y="1113674"/>
            <a:ext cx="1264972" cy="1264972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9386930" y="2755796"/>
            <a:ext cx="2570608" cy="1423157"/>
          </a:xfrm>
          <a:prstGeom prst="wedgeRoundRectCallout">
            <a:avLst>
              <a:gd name="adj1" fmla="val 17051"/>
              <a:gd name="adj2" fmla="val -6567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 for zero conditional. Now try to work out the structures for the other three conditionals.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6427" y="1996114"/>
            <a:ext cx="4196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you travel abroad, you need a passport.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6427" y="1648388"/>
            <a:ext cx="463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If/When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+   present simple   ,   present simple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0490" y="2941067"/>
            <a:ext cx="7679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If/Unless 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present simple/continuous , </a:t>
            </a:r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will/won’t/might/might not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/imperative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0490" y="3329735"/>
            <a:ext cx="5434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you study hard this week, you’ll do well in the exam.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8625" y="4551371"/>
            <a:ext cx="4927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she found something better, she’d quit her job.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732" y="4233746"/>
            <a:ext cx="5333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 +   past simple  ,   </a:t>
            </a:r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would/could/might  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 infinitive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8625" y="5542341"/>
            <a:ext cx="5811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 +   past perfect   ,    </a:t>
            </a:r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would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 +    </a:t>
            </a:r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have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  +  past participle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8624" y="5943122"/>
            <a:ext cx="6620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I hadn’t left my bag on the beach, I wouldn’t have lost my phone.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6" name="Google Shape;65;p15">
            <a:extLst>
              <a:ext uri="{FF2B5EF4-FFF2-40B4-BE49-F238E27FC236}">
                <a16:creationId xmlns:a16="http://schemas.microsoft.com/office/drawing/2014/main" id="{DFB5E936-F7B3-47D5-A0A5-486CDFA7E41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6144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1294802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 do we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these structures?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6426" y="1131957"/>
            <a:ext cx="8821820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zero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0490" y="2446516"/>
            <a:ext cx="8816837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first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8626" y="3732354"/>
            <a:ext cx="8779620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second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2044" y="5025607"/>
            <a:ext cx="8752910" cy="33855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third conditional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270" y="911271"/>
            <a:ext cx="873268" cy="873268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>
          <a:xfrm>
            <a:off x="9158067" y="1074002"/>
            <a:ext cx="1804115" cy="1486318"/>
          </a:xfrm>
          <a:prstGeom prst="wedgeRoundRectCallout">
            <a:avLst>
              <a:gd name="adj1" fmla="val 53006"/>
              <a:gd name="adj2" fmla="val -3383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result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clause can go first, but then you don’t use a comma. Look…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6427" y="1996114"/>
            <a:ext cx="4196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you travel abroad, you need a passport.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6427" y="1648388"/>
            <a:ext cx="4693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If/When   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  present simple   ,   present simple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0490" y="2941067"/>
            <a:ext cx="8320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If/Unless   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+   present simple/continuous  ,    </a:t>
            </a:r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will/won’t might/might not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/infinitive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0490" y="3329735"/>
            <a:ext cx="5434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you study hard this week, you’ll do well in the exam.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8625" y="4551371"/>
            <a:ext cx="4927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she found something better, she’d quit her job.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732" y="4233746"/>
            <a:ext cx="6678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+   past simple   ,   </a:t>
            </a:r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would/wouldn’t/might/might not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 +   infinitive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8625" y="5542341"/>
            <a:ext cx="5811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+   past perfect   ,    </a:t>
            </a:r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would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 +    </a:t>
            </a:r>
            <a:r>
              <a:rPr lang="en-US" sz="1600" b="1" i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have</a:t>
            </a:r>
            <a:r>
              <a:rPr lang="en-US" sz="1600" b="1" dirty="0">
                <a:solidFill>
                  <a:srgbClr val="1B4686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  + past participle</a:t>
            </a:r>
            <a:endParaRPr lang="en-GB" sz="1600" b="1" dirty="0">
              <a:solidFill>
                <a:srgbClr val="1B4686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8624" y="5943122"/>
            <a:ext cx="66768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I hadn’t left my bag on the beach, I wouldn’t have lost my phone.</a:t>
            </a:r>
            <a:endParaRPr lang="en-GB" sz="1600" b="1" dirty="0">
              <a:solidFill>
                <a:srgbClr val="00B0F0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3" name="Arc 22"/>
          <p:cNvSpPr/>
          <p:nvPr/>
        </p:nvSpPr>
        <p:spPr>
          <a:xfrm rot="9896329" flipV="1">
            <a:off x="5799993" y="1767914"/>
            <a:ext cx="3574292" cy="1507675"/>
          </a:xfrm>
          <a:prstGeom prst="arc">
            <a:avLst>
              <a:gd name="adj1" fmla="val 11169717"/>
              <a:gd name="adj2" fmla="val 1929613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04958" y="1993783"/>
            <a:ext cx="4147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9D52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You need a passport if you travel abroad.</a:t>
            </a:r>
            <a:endParaRPr lang="en-GB" sz="1600" b="1" dirty="0">
              <a:solidFill>
                <a:srgbClr val="C9D522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9254667" y="2757780"/>
            <a:ext cx="2619432" cy="1153765"/>
          </a:xfrm>
          <a:prstGeom prst="wedgeRoundRectCallout">
            <a:avLst>
              <a:gd name="adj1" fmla="val 35820"/>
              <a:gd name="adj2" fmla="val -86825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 infinitive is used for giving instructions or advice.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Might/might not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is to express possibility.</a:t>
            </a:r>
          </a:p>
        </p:txBody>
      </p:sp>
      <p:sp>
        <p:nvSpPr>
          <p:cNvPr id="35" name="Arc 34"/>
          <p:cNvSpPr/>
          <p:nvPr/>
        </p:nvSpPr>
        <p:spPr>
          <a:xfrm rot="507545" flipH="1">
            <a:off x="7249320" y="3048871"/>
            <a:ext cx="2918060" cy="357768"/>
          </a:xfrm>
          <a:prstGeom prst="arc">
            <a:avLst>
              <a:gd name="adj1" fmla="val 11716686"/>
              <a:gd name="adj2" fmla="val 2159923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ular Callout 41"/>
          <p:cNvSpPr/>
          <p:nvPr/>
        </p:nvSpPr>
        <p:spPr>
          <a:xfrm>
            <a:off x="9254667" y="4070909"/>
            <a:ext cx="2619432" cy="1471432"/>
          </a:xfrm>
          <a:prstGeom prst="wedgeRoundRectCallout">
            <a:avLst>
              <a:gd name="adj1" fmla="val 27764"/>
              <a:gd name="adj2" fmla="val -5853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With the verb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be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in the second conditional, it’s more common to use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I/he/she/it were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rather than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If I/he/she/it was.</a:t>
            </a: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sp>
        <p:nvSpPr>
          <p:cNvPr id="43" name="Arc 42"/>
          <p:cNvSpPr/>
          <p:nvPr/>
        </p:nvSpPr>
        <p:spPr>
          <a:xfrm rot="21242853" flipH="1">
            <a:off x="5037003" y="4276763"/>
            <a:ext cx="7497337" cy="422911"/>
          </a:xfrm>
          <a:prstGeom prst="arc">
            <a:avLst>
              <a:gd name="adj1" fmla="val 12049673"/>
              <a:gd name="adj2" fmla="val 214411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ounded Rectangular Callout 43"/>
          <p:cNvSpPr/>
          <p:nvPr/>
        </p:nvSpPr>
        <p:spPr>
          <a:xfrm>
            <a:off x="7108216" y="5697284"/>
            <a:ext cx="2489565" cy="981619"/>
          </a:xfrm>
          <a:prstGeom prst="wedgeRoundRectCallout">
            <a:avLst>
              <a:gd name="adj1" fmla="val 27764"/>
              <a:gd name="adj2" fmla="val -58534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We commonly use contractions in these structures,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I’ll, I’d, She’d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.</a:t>
            </a:r>
          </a:p>
        </p:txBody>
      </p:sp>
      <p:sp>
        <p:nvSpPr>
          <p:cNvPr id="45" name="Arc 44"/>
          <p:cNvSpPr/>
          <p:nvPr/>
        </p:nvSpPr>
        <p:spPr>
          <a:xfrm rot="1220056" flipH="1">
            <a:off x="3218256" y="5467073"/>
            <a:ext cx="5480123" cy="593735"/>
          </a:xfrm>
          <a:prstGeom prst="arc">
            <a:avLst>
              <a:gd name="adj1" fmla="val 11651015"/>
              <a:gd name="adj2" fmla="val 2137262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113082" y="4572945"/>
            <a:ext cx="3167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9D52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If I were you, I’d speak to Tom.</a:t>
            </a:r>
            <a:endParaRPr lang="en-GB" sz="1600" b="1" dirty="0">
              <a:solidFill>
                <a:srgbClr val="C9D522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34" name="Pentagon 33"/>
          <p:cNvSpPr/>
          <p:nvPr/>
        </p:nvSpPr>
        <p:spPr>
          <a:xfrm>
            <a:off x="9644528" y="5570398"/>
            <a:ext cx="2249064" cy="1072859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37" name="Arc 44"/>
          <p:cNvSpPr/>
          <p:nvPr/>
        </p:nvSpPr>
        <p:spPr>
          <a:xfrm rot="2191708" flipH="1">
            <a:off x="2800584" y="5053285"/>
            <a:ext cx="6001834" cy="593735"/>
          </a:xfrm>
          <a:prstGeom prst="arc">
            <a:avLst>
              <a:gd name="adj1" fmla="val 11449093"/>
              <a:gd name="adj2" fmla="val 214885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Google Shape;65;p15">
            <a:extLst>
              <a:ext uri="{FF2B5EF4-FFF2-40B4-BE49-F238E27FC236}">
                <a16:creationId xmlns:a16="http://schemas.microsoft.com/office/drawing/2014/main" id="{94688F16-1E10-4F1D-8C28-81FF79A74EF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4470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  <p:bldP spid="26" grpId="0"/>
      <p:bldP spid="30" grpId="0" animBg="1"/>
      <p:bldP spid="35" grpId="0" animBg="1"/>
      <p:bldP spid="42" grpId="0" animBg="1"/>
      <p:bldP spid="43" grpId="0" animBg="1"/>
      <p:bldP spid="44" grpId="0" animBg="1"/>
      <p:bldP spid="45" grpId="0" animBg="1"/>
      <p:bldP spid="33" grpId="0"/>
      <p:bldP spid="34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1"/>
          <p:cNvSpPr txBox="1">
            <a:spLocks/>
          </p:cNvSpPr>
          <p:nvPr/>
        </p:nvSpPr>
        <p:spPr>
          <a:xfrm>
            <a:off x="275336" y="253117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" name="Shape 82"/>
          <p:cNvSpPr txBox="1">
            <a:spLocks/>
          </p:cNvSpPr>
          <p:nvPr/>
        </p:nvSpPr>
        <p:spPr>
          <a:xfrm>
            <a:off x="302633" y="905812"/>
            <a:ext cx="11669616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Rewrite the sentences using the words in bold.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9110" y="1534701"/>
            <a:ext cx="10888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 panose="020B0604020202020204"/>
              </a:rPr>
              <a:t>1. It is possible for me to win the race. I just need to train a lot.</a:t>
            </a:r>
            <a:r>
              <a:rPr lang="es-MX" sz="1600">
                <a:latin typeface="Open Sans" panose="020B0604020202020204"/>
              </a:rPr>
              <a:t>                                                                  </a:t>
            </a:r>
            <a:r>
              <a:rPr lang="es-MX" sz="1600" b="1">
                <a:latin typeface="Open Sans" panose="020B0604020202020204"/>
              </a:rPr>
              <a:t>MIGHT</a:t>
            </a:r>
            <a:endParaRPr lang="en-GB" sz="1600" b="1" dirty="0">
              <a:latin typeface="Open Sans" panose="020B0604020202020204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808796" y="1863826"/>
            <a:ext cx="8928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A7E3"/>
                </a:solidFill>
                <a:latin typeface="Open Sans" panose="020B0604020202020204"/>
              </a:rPr>
              <a:t>If I train a lot, I might win the race.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659" y="2471537"/>
            <a:ext cx="11175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 panose="020B0604020202020204"/>
              </a:rPr>
              <a:t>2. I really regret getting home late and then arguing with my parents.			    </a:t>
            </a:r>
            <a:r>
              <a:rPr lang="en-GB" sz="1600" b="1" dirty="0">
                <a:latin typeface="Open Sans" panose="020B0604020202020204"/>
              </a:rPr>
              <a:t>GOT</a:t>
            </a:r>
            <a:r>
              <a:rPr lang="en-GB" sz="1600" dirty="0">
                <a:latin typeface="Open Sans" panose="020B0604020202020204"/>
              </a:rPr>
              <a:t>			</a:t>
            </a:r>
          </a:p>
        </p:txBody>
      </p:sp>
      <p:sp>
        <p:nvSpPr>
          <p:cNvPr id="9" name="TextBox 8"/>
          <p:cNvSpPr txBox="1"/>
          <p:nvPr/>
        </p:nvSpPr>
        <p:spPr>
          <a:xfrm flipH="1">
            <a:off x="783895" y="2909971"/>
            <a:ext cx="8928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A7E3"/>
                </a:solidFill>
                <a:latin typeface="Open Sans" panose="020B0604020202020204"/>
              </a:rPr>
              <a:t>If I hadn’t got home late, I wouldn’t have argued with my parents.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6658" y="3438532"/>
            <a:ext cx="10997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 panose="020B0604020202020204"/>
              </a:rPr>
              <a:t>3. There is a possibility of you visiting next month, isn’t there? Please call me when you’re here.	     </a:t>
            </a:r>
            <a:r>
              <a:rPr lang="en-GB" sz="1600" b="1" dirty="0">
                <a:latin typeface="Open Sans" panose="020B0604020202020204"/>
              </a:rPr>
              <a:t>IF</a:t>
            </a:r>
            <a:r>
              <a:rPr lang="en-GB" sz="1600" dirty="0">
                <a:latin typeface="Open Sans" panose="020B0604020202020204"/>
              </a:rPr>
              <a:t>			 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783895" y="3957097"/>
            <a:ext cx="8928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A7E3"/>
                </a:solidFill>
                <a:latin typeface="Open Sans" panose="020B0604020202020204"/>
              </a:rPr>
              <a:t>If you visit next month, call me when you’re here.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6658" y="4455265"/>
            <a:ext cx="10997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 panose="020B0604020202020204"/>
              </a:rPr>
              <a:t>4. It’s a fact that eating healthily and doing exercise keeps you fit.		                                       </a:t>
            </a:r>
            <a:r>
              <a:rPr lang="en-GB" sz="1600" b="1" dirty="0">
                <a:latin typeface="Open Sans" panose="020B0604020202020204"/>
              </a:rPr>
              <a:t>YOU EAT</a:t>
            </a:r>
          </a:p>
          <a:p>
            <a:r>
              <a:rPr lang="en-GB" sz="1600" dirty="0">
                <a:latin typeface="Open Sans" panose="020B0604020202020204"/>
              </a:rPr>
              <a:t>								 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783895" y="4935018"/>
            <a:ext cx="8928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A7E3"/>
                </a:solidFill>
                <a:latin typeface="Open Sans" panose="020B0604020202020204"/>
              </a:rPr>
              <a:t>If you eat healthily and do exercise, you keep fit.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6658" y="5276128"/>
            <a:ext cx="10997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Open Sans" panose="020B0604020202020204"/>
              </a:rPr>
              <a:t>5. You should write her a letter to apologise.					                      </a:t>
            </a:r>
            <a:r>
              <a:rPr lang="en-GB" sz="1600" b="1" dirty="0">
                <a:latin typeface="Open Sans" panose="020B0604020202020204"/>
              </a:rPr>
              <a:t>WERE</a:t>
            </a:r>
            <a:r>
              <a:rPr lang="en-GB" sz="1600" dirty="0">
                <a:latin typeface="Open Sans" panose="020B0604020202020204"/>
              </a:rPr>
              <a:t>			 </a:t>
            </a:r>
            <a:endParaRPr lang="en-GB" sz="1600" b="1" dirty="0">
              <a:latin typeface="Open Sans" panose="020B0604020202020204"/>
            </a:endParaRPr>
          </a:p>
          <a:p>
            <a:r>
              <a:rPr lang="en-GB" sz="1600" dirty="0">
                <a:latin typeface="Open Sans" panose="020B0604020202020204"/>
              </a:rPr>
              <a:t>								 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808796" y="5753325"/>
            <a:ext cx="8928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A7E3"/>
                </a:solidFill>
                <a:latin typeface="Open Sans" panose="020B0604020202020204"/>
              </a:rPr>
              <a:t>If I were you, I would write her a letter to apologise.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007" y="300826"/>
            <a:ext cx="873268" cy="873268"/>
          </a:xfrm>
          <a:prstGeom prst="rect">
            <a:avLst/>
          </a:prstGeom>
        </p:spPr>
      </p:pic>
      <p:sp>
        <p:nvSpPr>
          <p:cNvPr id="17" name="Rounded Rectangular Callout 16"/>
          <p:cNvSpPr/>
          <p:nvPr/>
        </p:nvSpPr>
        <p:spPr>
          <a:xfrm>
            <a:off x="6338656" y="321854"/>
            <a:ext cx="4418442" cy="1206626"/>
          </a:xfrm>
          <a:prstGeom prst="wedgeRoundRectCallout">
            <a:avLst>
              <a:gd name="adj1" fmla="val 52778"/>
              <a:gd name="adj2" fmla="val 832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Remember that with any of the conditionals, the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result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clause can come before the </a:t>
            </a:r>
            <a:r>
              <a:rPr lang="en-US" sz="1600" i="1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if </a:t>
            </a:r>
            <a:r>
              <a:rPr lang="en-US" sz="1600" u="sng" dirty="0">
                <a:latin typeface="Open Sans" charset="0"/>
                <a:ea typeface="Open Sans" charset="0"/>
                <a:cs typeface="Open Sans" charset="0"/>
                <a:sym typeface="Open Sans"/>
              </a:rPr>
              <a:t>hypothetical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but there shouldn’t be a comma, e.g.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 ‘I might win the race if I train a lot.’</a:t>
            </a: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1D92795C-46E6-4390-AE54-500E265ECA2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1683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4023</TotalTime>
  <Words>1253</Words>
  <Application>Microsoft Office PowerPoint</Application>
  <PresentationFormat>Widescreen</PresentationFormat>
  <Paragraphs>145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2_Simple Light</vt:lpstr>
      <vt:lpstr>Pearson</vt:lpstr>
      <vt:lpstr>Grammar B1+ conditionals</vt:lpstr>
      <vt:lpstr>Let’s take a closer look at the different conditional structures.</vt:lpstr>
      <vt:lpstr>Function: When do we use them?</vt:lpstr>
      <vt:lpstr>Function: When do we use them?</vt:lpstr>
      <vt:lpstr>Form: How do we form these structures?</vt:lpstr>
      <vt:lpstr>Form: How do we form these structures?</vt:lpstr>
      <vt:lpstr>Form: How do we form these structures?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111</cp:revision>
  <dcterms:modified xsi:type="dcterms:W3CDTF">2019-12-05T10:39:19Z</dcterms:modified>
</cp:coreProperties>
</file>